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81" r:id="rId4"/>
    <p:sldId id="277" r:id="rId5"/>
    <p:sldId id="280" r:id="rId6"/>
    <p:sldId id="262" r:id="rId7"/>
    <p:sldId id="276" r:id="rId8"/>
    <p:sldId id="263" r:id="rId9"/>
    <p:sldId id="274" r:id="rId10"/>
    <p:sldId id="266" r:id="rId11"/>
    <p:sldId id="257" r:id="rId12"/>
    <p:sldId id="264" r:id="rId13"/>
    <p:sldId id="265" r:id="rId14"/>
    <p:sldId id="275" r:id="rId15"/>
    <p:sldId id="271" r:id="rId16"/>
    <p:sldId id="270" r:id="rId17"/>
    <p:sldId id="269" r:id="rId18"/>
    <p:sldId id="278" r:id="rId19"/>
    <p:sldId id="27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8" autoAdjust="0"/>
    <p:restoredTop sz="94660"/>
  </p:normalViewPr>
  <p:slideViewPr>
    <p:cSldViewPr snapToGrid="0">
      <p:cViewPr>
        <p:scale>
          <a:sx n="66" d="100"/>
          <a:sy n="66" d="100"/>
        </p:scale>
        <p:origin x="136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8D158-552C-443C-8678-E0355C304E5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2915D-26F3-4011-8EC1-06C2ADE2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2915D-26F3-4011-8EC1-06C2ADE2B4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7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8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0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AF39-7FAB-4077-9547-EE845FB066A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BF019-2743-4748-8580-D377E4D9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Mi Zhang, Irina Novikova, Eugeniy E. </a:t>
            </a:r>
            <a:r>
              <a:rPr lang="en-US" dirty="0" smtClean="0">
                <a:latin typeface="+mj-lt"/>
              </a:rPr>
              <a:t>Mikhailov</a:t>
            </a:r>
          </a:p>
          <a:p>
            <a:r>
              <a:rPr lang="en-US" dirty="0" smtClean="0">
                <a:latin typeface="+mj-lt"/>
              </a:rPr>
              <a:t> </a:t>
            </a:r>
            <a:r>
              <a:rPr lang="en-US" sz="1800" i="1" dirty="0" smtClean="0"/>
              <a:t>College </a:t>
            </a:r>
            <a:r>
              <a:rPr lang="en-US" sz="1800" i="1" dirty="0"/>
              <a:t>of William &amp; Mary </a:t>
            </a:r>
            <a:endParaRPr lang="en-US" sz="1800" i="1" dirty="0" smtClean="0"/>
          </a:p>
          <a:p>
            <a:r>
              <a:rPr lang="en-US" dirty="0">
                <a:latin typeface="+mj-lt"/>
              </a:rPr>
              <a:t>R. Nicholas </a:t>
            </a:r>
            <a:r>
              <a:rPr lang="en-US" dirty="0" smtClean="0">
                <a:latin typeface="+mj-lt"/>
              </a:rPr>
              <a:t>Lanning, Jonathan </a:t>
            </a:r>
            <a:r>
              <a:rPr lang="en-US" dirty="0">
                <a:latin typeface="+mj-lt"/>
              </a:rPr>
              <a:t>P. </a:t>
            </a:r>
            <a:r>
              <a:rPr lang="en-US" dirty="0" smtClean="0">
                <a:latin typeface="+mj-lt"/>
              </a:rPr>
              <a:t>Dowling</a:t>
            </a:r>
          </a:p>
          <a:p>
            <a:r>
              <a:rPr lang="en-US" sz="2000" i="1" dirty="0" smtClean="0"/>
              <a:t> </a:t>
            </a:r>
            <a:r>
              <a:rPr lang="en-US" sz="1800" i="1" dirty="0"/>
              <a:t>Louisiana State Univ.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764005" y="956072"/>
            <a:ext cx="7615990" cy="1864895"/>
          </a:xfrm>
          <a:prstGeom prst="flowChartAlternateProcess">
            <a:avLst/>
          </a:prstGeom>
          <a:solidFill>
            <a:srgbClr val="009A4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Spatial Profile of the Squeezed Quantum Noise Generated and Modified by Resonant Atomic Ensembles </a:t>
            </a:r>
          </a:p>
        </p:txBody>
      </p:sp>
    </p:spTree>
    <p:extLst>
      <p:ext uri="{BB962C8B-B14F-4D97-AF65-F5344CB8AC3E}">
        <p14:creationId xmlns:p14="http://schemas.microsoft.com/office/powerpoint/2010/main" val="38582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13" y="889261"/>
            <a:ext cx="2057400" cy="2061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28" y="600075"/>
            <a:ext cx="4278572" cy="31571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Spatial Mask – Sharp Edge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5" y="3519542"/>
            <a:ext cx="4278572" cy="31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28" y="4059836"/>
            <a:ext cx="2057400" cy="2076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4606" y="2462773"/>
            <a:ext cx="32644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Blocking beams from the same sides is equivalent to modification before splitter.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2387" y="5786712"/>
            <a:ext cx="2469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Beams blocked from opposite sides.</a:t>
            </a:r>
          </a:p>
        </p:txBody>
      </p:sp>
    </p:spTree>
    <p:extLst>
      <p:ext uri="{BB962C8B-B14F-4D97-AF65-F5344CB8AC3E}">
        <p14:creationId xmlns:p14="http://schemas.microsoft.com/office/powerpoint/2010/main" val="20740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7598" y="4509473"/>
                <a:ext cx="8826401" cy="647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𝑝𝑙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𝐿𝐺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𝐿𝐺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8" y="4509473"/>
                <a:ext cx="8826401" cy="6476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77" y="2522589"/>
            <a:ext cx="2439403" cy="1547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71193" y="1779010"/>
                <a:ext cx="2927789" cy="937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Guoy</a:t>
                </a:r>
                <a:r>
                  <a:rPr lang="en-US" sz="1600" dirty="0"/>
                  <a:t> Phase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𝜍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,</a:t>
                </a:r>
              </a:p>
              <a:p>
                <a:r>
                  <a:rPr lang="en-US" sz="1600" dirty="0"/>
                  <a:t> has 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/>
                  <a:t> shift across the focus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93" y="1779010"/>
                <a:ext cx="2927789" cy="937885"/>
              </a:xfrm>
              <a:prstGeom prst="rect">
                <a:avLst/>
              </a:prstGeom>
              <a:blipFill rotWithShape="0">
                <a:blip r:embed="rId4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7082" y="5252915"/>
            <a:ext cx="232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1600" dirty="0" smtClean="0"/>
              <a:t> : azimuthal </a:t>
            </a:r>
            <a:r>
              <a:rPr lang="en-US" sz="1600" dirty="0"/>
              <a:t>index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600" dirty="0" smtClean="0"/>
              <a:t> : radial </a:t>
            </a:r>
            <a:r>
              <a:rPr lang="en-US" sz="1600" dirty="0"/>
              <a:t>index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38182" y="6339466"/>
            <a:ext cx="62054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/>
              <a:t>L Allen, M.J Padgett, Optics Communications, Volume 184, Issues 1–4, 1 October 2000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2" y="1146428"/>
            <a:ext cx="4017733" cy="30133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Laguerre Gaussian modes</a:t>
            </a:r>
          </a:p>
        </p:txBody>
      </p:sp>
    </p:spTree>
    <p:extLst>
      <p:ext uri="{BB962C8B-B14F-4D97-AF65-F5344CB8AC3E}">
        <p14:creationId xmlns:p14="http://schemas.microsoft.com/office/powerpoint/2010/main" val="21783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Spatial Mask – </a:t>
            </a:r>
            <a:r>
              <a:rPr lang="en-US" sz="3200" dirty="0" smtClean="0">
                <a:solidFill>
                  <a:schemeClr val="bg1"/>
                </a:solidFill>
              </a:rPr>
              <a:t>Ring </a:t>
            </a:r>
            <a:r>
              <a:rPr lang="en-US" sz="3200" dirty="0">
                <a:solidFill>
                  <a:schemeClr val="bg1"/>
                </a:solidFill>
              </a:rPr>
              <a:t>Mask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57" y="980009"/>
            <a:ext cx="4767485" cy="124369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03635"/>
            <a:ext cx="7886700" cy="3520552"/>
          </a:xfrm>
        </p:spPr>
      </p:pic>
    </p:spTree>
    <p:extLst>
      <p:ext uri="{BB962C8B-B14F-4D97-AF65-F5344CB8AC3E}">
        <p14:creationId xmlns:p14="http://schemas.microsoft.com/office/powerpoint/2010/main" val="34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Spatial Mask – </a:t>
            </a:r>
            <a:r>
              <a:rPr lang="en-US" sz="3200" dirty="0" smtClean="0">
                <a:solidFill>
                  <a:schemeClr val="bg1"/>
                </a:solidFill>
              </a:rPr>
              <a:t>Circular </a:t>
            </a:r>
            <a:r>
              <a:rPr lang="en-US" sz="3200" dirty="0">
                <a:solidFill>
                  <a:schemeClr val="bg1"/>
                </a:solidFill>
              </a:rPr>
              <a:t>Mask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57" y="980009"/>
            <a:ext cx="4767485" cy="1243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4" y="2339708"/>
            <a:ext cx="4968671" cy="103031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4" y="3486028"/>
            <a:ext cx="7886700" cy="2781933"/>
          </a:xfrm>
        </p:spPr>
      </p:pic>
    </p:spTree>
    <p:extLst>
      <p:ext uri="{BB962C8B-B14F-4D97-AF65-F5344CB8AC3E}">
        <p14:creationId xmlns:p14="http://schemas.microsoft.com/office/powerpoint/2010/main" val="28236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6" y="82246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Instead of sending in higher LG modes, we might be generating them.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Possible composition of beam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19775"/>
          <a:stretch/>
        </p:blipFill>
        <p:spPr>
          <a:xfrm>
            <a:off x="108283" y="3682939"/>
            <a:ext cx="6024837" cy="31750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47" y="3846574"/>
            <a:ext cx="3371053" cy="2914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174" y="2980950"/>
            <a:ext cx="475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 : How Many Modes Should We Add?</a:t>
            </a:r>
          </a:p>
          <a:p>
            <a:r>
              <a:rPr lang="en-US" sz="2000" dirty="0" smtClean="0"/>
              <a:t>A : 5.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76726" y="1550477"/>
            <a:ext cx="8308160" cy="1355538"/>
            <a:chOff x="586445" y="1811461"/>
            <a:chExt cx="8308160" cy="13555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857267" y="2436478"/>
                  <a:ext cx="3195170" cy="7305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267" y="2436478"/>
                  <a:ext cx="3195170" cy="7305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262520" y="2434556"/>
                  <a:ext cx="3632085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nary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520" y="2434556"/>
                  <a:ext cx="3632085" cy="72654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964517" y="1811461"/>
                  <a:ext cx="2386807" cy="472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4517" y="1811461"/>
                  <a:ext cx="2386807" cy="4725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586445" y="1869505"/>
              <a:ext cx="2274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Propagation function: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445" y="2562983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Solution: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19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6931" y="1141305"/>
            <a:ext cx="8308419" cy="2600688"/>
            <a:chOff x="206931" y="1141305"/>
            <a:chExt cx="8308419" cy="2600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31" y="1162740"/>
              <a:ext cx="3415189" cy="25363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0"/>
            <a:stretch/>
          </p:blipFill>
          <p:spPr>
            <a:xfrm>
              <a:off x="2762251" y="1162739"/>
              <a:ext cx="3425682" cy="25792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056" y="1141305"/>
              <a:ext cx="3272294" cy="2557820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0" y="-24064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Evolution of multimode beam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2" y="3863378"/>
            <a:ext cx="4100906" cy="2468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7520"/>
          <a:stretch/>
        </p:blipFill>
        <p:spPr>
          <a:xfrm>
            <a:off x="4036457" y="3763427"/>
            <a:ext cx="4554784" cy="2668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5206" y="6331575"/>
            <a:ext cx="210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Longer cell?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2" y="2929503"/>
            <a:ext cx="5297707" cy="3601898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" y="950313"/>
            <a:ext cx="3396490" cy="16289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Fixed Iris Size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957" y="4055520"/>
            <a:ext cx="4162043" cy="248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67" y="950313"/>
            <a:ext cx="3183394" cy="248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7" y="962961"/>
            <a:ext cx="3846834" cy="18449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Fixed Transmission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7898"/>
            <a:ext cx="6589510" cy="4050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06" y="641265"/>
            <a:ext cx="3183394" cy="2488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95" y="4724368"/>
            <a:ext cx="2439403" cy="1547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16211" y="3980789"/>
                <a:ext cx="2927789" cy="937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Guoy</a:t>
                </a:r>
                <a:r>
                  <a:rPr lang="en-US" sz="1600" dirty="0"/>
                  <a:t> Phase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𝜍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,</a:t>
                </a:r>
              </a:p>
              <a:p>
                <a:r>
                  <a:rPr lang="en-US" sz="1600" dirty="0"/>
                  <a:t> has 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/>
                  <a:t> shift across the focus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11" y="3980789"/>
                <a:ext cx="2927789" cy="937885"/>
              </a:xfrm>
              <a:prstGeom prst="rect">
                <a:avLst/>
              </a:prstGeom>
              <a:blipFill rotWithShape="0">
                <a:blip r:embed="rId6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6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Acknowledgment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phys.lsu.edu/newwebsite/images/dow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3" y="861710"/>
            <a:ext cx="2390775" cy="22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bert Lann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2" y="3555127"/>
            <a:ext cx="2243493" cy="25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20317" r="16476" b="16153"/>
          <a:stretch>
            <a:fillRect/>
          </a:stretch>
        </p:blipFill>
        <p:spPr bwMode="auto">
          <a:xfrm>
            <a:off x="3580983" y="2393851"/>
            <a:ext cx="5106987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9788" y="3068012"/>
            <a:ext cx="1643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Jonathan P. Dowling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2555" y="6060361"/>
            <a:ext cx="1601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R. Nicholas Lanning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0983" y="94730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b="1" dirty="0"/>
              <a:t>Quantum Optics at </a:t>
            </a:r>
            <a:r>
              <a:rPr lang="en-US" altLang="en-US" sz="1600" b="1" dirty="0" err="1"/>
              <a:t>William&amp;Mary</a:t>
            </a:r>
            <a:r>
              <a:rPr lang="en-US" altLang="en-US" sz="1600" dirty="0"/>
              <a:t> </a:t>
            </a:r>
            <a:r>
              <a:rPr lang="en-US" altLang="en-US" sz="1400" dirty="0"/>
              <a:t>(</a:t>
            </a:r>
            <a:r>
              <a:rPr lang="en-US" altLang="en-US" sz="1400" i="1" dirty="0"/>
              <a:t>from left to right</a:t>
            </a:r>
            <a:r>
              <a:rPr lang="en-US" altLang="en-US" sz="1400" dirty="0"/>
              <a:t>): </a:t>
            </a:r>
          </a:p>
          <a:p>
            <a:pPr>
              <a:spcBef>
                <a:spcPct val="0"/>
              </a:spcBef>
            </a:pPr>
            <a:r>
              <a:rPr lang="en-US" altLang="en-US" b="1" dirty="0"/>
              <a:t>Irina Novikova</a:t>
            </a:r>
            <a:r>
              <a:rPr lang="en-US" altLang="en-US" dirty="0"/>
              <a:t>, </a:t>
            </a:r>
            <a:r>
              <a:rPr lang="en-US" altLang="en-US" b="1" dirty="0"/>
              <a:t>Eugeniy Mikhailov, </a:t>
            </a:r>
            <a:r>
              <a:rPr lang="en-US" altLang="en-US" dirty="0" err="1"/>
              <a:t>Ashna</a:t>
            </a:r>
            <a:r>
              <a:rPr lang="en-US" altLang="en-US" dirty="0"/>
              <a:t> Aggarwal, Kelly Roman, Owen Wolfe, Haley </a:t>
            </a:r>
            <a:r>
              <a:rPr lang="en-US" altLang="en-US" dirty="0" err="1"/>
              <a:t>Bauser</a:t>
            </a:r>
            <a:r>
              <a:rPr lang="en-US" altLang="en-US" dirty="0"/>
              <a:t>,</a:t>
            </a:r>
            <a:r>
              <a:rPr lang="en-US" altLang="en-US" b="1" dirty="0"/>
              <a:t> Mi Zhang</a:t>
            </a:r>
            <a:r>
              <a:rPr lang="en-US" altLang="en-US" dirty="0"/>
              <a:t>, </a:t>
            </a:r>
            <a:r>
              <a:rPr lang="en-US" altLang="en-US" dirty="0" smtClean="0"/>
              <a:t>Ellie </a:t>
            </a:r>
            <a:r>
              <a:rPr lang="en-US" altLang="en-US" dirty="0" err="1"/>
              <a:t>Radue</a:t>
            </a:r>
            <a:r>
              <a:rPr lang="en-US" altLang="en-US" dirty="0"/>
              <a:t>, Hunter </a:t>
            </a:r>
            <a:r>
              <a:rPr lang="en-US" altLang="en-US" dirty="0" err="1"/>
              <a:t>Rew</a:t>
            </a:r>
            <a:r>
              <a:rPr lang="en-US" altLang="en-US" dirty="0"/>
              <a:t>, </a:t>
            </a:r>
            <a:r>
              <a:rPr lang="en-US" altLang="en-US" dirty="0" err="1"/>
              <a:t>Wenqing</a:t>
            </a:r>
            <a:r>
              <a:rPr lang="en-US" altLang="en-US" dirty="0"/>
              <a:t> Zhao, Gleb Romanov, Matt Simons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60531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7793"/>
            <a:ext cx="7886700" cy="4351338"/>
          </a:xfrm>
        </p:spPr>
        <p:txBody>
          <a:bodyPr/>
          <a:lstStyle/>
          <a:p>
            <a:r>
              <a:rPr lang="en-US" dirty="0" smtClean="0"/>
              <a:t>We generated a squeezed vacuum state from polarization self-rotation.</a:t>
            </a:r>
          </a:p>
          <a:p>
            <a:r>
              <a:rPr lang="en-US" dirty="0" smtClean="0"/>
              <a:t>The squeezed vacuum state consists of high order Laguerre Gaussian modes with different </a:t>
            </a:r>
            <a:r>
              <a:rPr lang="en-US" smtClean="0"/>
              <a:t>squeezing parameters.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Conclusion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438" y="600075"/>
            <a:ext cx="6736321" cy="5838744"/>
            <a:chOff x="-83907" y="-612231"/>
            <a:chExt cx="9297975" cy="8059069"/>
          </a:xfrm>
        </p:grpSpPr>
        <p:sp>
          <p:nvSpPr>
            <p:cNvPr id="4" name="TextBox 3"/>
            <p:cNvSpPr txBox="1"/>
            <p:nvPr/>
          </p:nvSpPr>
          <p:spPr>
            <a:xfrm>
              <a:off x="-83907" y="-612231"/>
              <a:ext cx="8159977" cy="722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/>
              </a:lvl1pPr>
            </a:lstStyle>
            <a:p>
              <a:pPr algn="ctr"/>
              <a:r>
                <a:rPr lang="en-US" altLang="zh-CN" dirty="0"/>
                <a:t>Quantum Fluctuations in Light field:     </a:t>
              </a:r>
            </a:p>
          </p:txBody>
        </p:sp>
        <p:pic>
          <p:nvPicPr>
            <p:cNvPr id="5" name="Picture 2" descr="C:\Users\Administrator\Desktop\uncertainty.png-g35455-58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626" b="13964"/>
            <a:stretch/>
          </p:blipFill>
          <p:spPr bwMode="auto">
            <a:xfrm>
              <a:off x="861808" y="2275835"/>
              <a:ext cx="3134274" cy="252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712320" y="2210025"/>
                  <a:ext cx="6181116" cy="199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/>
                    <a:t>Coherent State</a:t>
                  </a:r>
                </a:p>
                <a:p>
                  <a:pPr algn="ctr"/>
                  <a:r>
                    <a:rPr lang="en-US" altLang="zh-CN" dirty="0"/>
                    <a:t>Standard Quantum Limit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2320" y="2210025"/>
                  <a:ext cx="6181116" cy="19902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428945" y="4850271"/>
                  <a:ext cx="6785123" cy="199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/>
                    <a:t>Squeezed State</a:t>
                  </a:r>
                </a:p>
                <a:p>
                  <a:pPr algn="ctr"/>
                  <a:r>
                    <a:rPr lang="en-US" altLang="zh-CN" dirty="0"/>
                    <a:t>Squeezed Quantum Noise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8945" y="4850271"/>
                  <a:ext cx="6785123" cy="19902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2" descr="C:\Users\Administrator\Desktop\uncertainty.png-g35455-58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8" b="12745"/>
            <a:stretch/>
          </p:blipFill>
          <p:spPr bwMode="auto">
            <a:xfrm>
              <a:off x="538879" y="4850271"/>
              <a:ext cx="3164582" cy="259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Squeezed </a:t>
            </a:r>
            <a:r>
              <a:rPr lang="en-US" sz="3200" dirty="0" smtClean="0">
                <a:solidFill>
                  <a:schemeClr val="bg1"/>
                </a:solidFill>
              </a:rPr>
              <a:t>State 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7121" y="1607038"/>
                <a:ext cx="5303118" cy="287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21" y="1607038"/>
                <a:ext cx="5303118" cy="287643"/>
              </a:xfrm>
              <a:prstGeom prst="rect">
                <a:avLst/>
              </a:prstGeom>
              <a:blipFill rotWithShape="0">
                <a:blip r:embed="rId7"/>
                <a:stretch>
                  <a:fillRect l="-690" t="-8511" r="-2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8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Squeezed </a:t>
            </a:r>
            <a:r>
              <a:rPr lang="en-US" sz="3200" dirty="0" smtClean="0">
                <a:solidFill>
                  <a:schemeClr val="bg1"/>
                </a:solidFill>
              </a:rPr>
              <a:t>Vacuum State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180" y="1732298"/>
            <a:ext cx="3571875" cy="3562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33" y="1600200"/>
            <a:ext cx="3585526" cy="377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5983" y="1600200"/>
            <a:ext cx="289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Squeezed 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2445" y="1600200"/>
            <a:ext cx="289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Squeezed Vacuum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5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5"/>
            <a:ext cx="9106876" cy="443465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Polarization Self-Rotation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231" y="5133019"/>
            <a:ext cx="5065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A.B. </a:t>
            </a:r>
            <a:r>
              <a:rPr lang="en-US" dirty="0" err="1"/>
              <a:t>Matsko</a:t>
            </a:r>
            <a:r>
              <a:rPr lang="en-US" dirty="0"/>
              <a:t> et al., PRA 66, 043815 (2002): theoretically prediction of 4-6 dB noise suppression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9231" y="5877641"/>
                <a:ext cx="2845907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𝑖𝑔𝐿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31" y="5877641"/>
                <a:ext cx="2845907" cy="5167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03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Polarization Self-Rotation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075"/>
            <a:ext cx="9047747" cy="4419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231" y="5133019"/>
            <a:ext cx="5065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A.B. </a:t>
            </a:r>
            <a:r>
              <a:rPr lang="en-US" dirty="0" err="1"/>
              <a:t>Matsko</a:t>
            </a:r>
            <a:r>
              <a:rPr lang="en-US" dirty="0"/>
              <a:t> et al., PRA 66, 043815 (2002): theoretically prediction of 4-6 dB noise suppression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9231" y="5877641"/>
                <a:ext cx="2845907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𝑖𝑔𝐿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31" y="5877641"/>
                <a:ext cx="2845907" cy="5167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23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r="6746"/>
          <a:stretch/>
        </p:blipFill>
        <p:spPr>
          <a:xfrm>
            <a:off x="4005041" y="4137597"/>
            <a:ext cx="5138959" cy="25152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2" y="1403449"/>
            <a:ext cx="5984707" cy="24248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662" y="4137597"/>
            <a:ext cx="4240128" cy="181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SMPM </a:t>
            </a:r>
            <a:r>
              <a:rPr lang="en-US" sz="1600" dirty="0" smtClean="0"/>
              <a:t>fiber - single-mode </a:t>
            </a:r>
            <a:r>
              <a:rPr lang="en-US" sz="1600" dirty="0"/>
              <a:t>polarization-maintaining fiber</a:t>
            </a:r>
          </a:p>
          <a:p>
            <a:r>
              <a:rPr lang="el-GR" sz="1600" dirty="0" smtClean="0"/>
              <a:t>λ</a:t>
            </a:r>
            <a:r>
              <a:rPr lang="en-US" sz="1600" dirty="0" smtClean="0"/>
              <a:t>/2 - half-wave </a:t>
            </a:r>
            <a:r>
              <a:rPr lang="en-US" sz="1600" dirty="0"/>
              <a:t>plate</a:t>
            </a:r>
          </a:p>
          <a:p>
            <a:r>
              <a:rPr lang="en-US" sz="1600" dirty="0" smtClean="0"/>
              <a:t>GP - </a:t>
            </a:r>
            <a:r>
              <a:rPr lang="en-US" sz="1600" dirty="0" err="1" smtClean="0"/>
              <a:t>Glan</a:t>
            </a:r>
            <a:r>
              <a:rPr lang="en-US" sz="1600" dirty="0" smtClean="0"/>
              <a:t>-laser </a:t>
            </a:r>
            <a:r>
              <a:rPr lang="en-US" sz="1600" dirty="0"/>
              <a:t>polarizer</a:t>
            </a:r>
          </a:p>
          <a:p>
            <a:r>
              <a:rPr lang="en-US" sz="1600" dirty="0" smtClean="0"/>
              <a:t>PBS - polarizing </a:t>
            </a:r>
            <a:r>
              <a:rPr lang="en-US" sz="1600" dirty="0"/>
              <a:t>beam splitter</a:t>
            </a:r>
          </a:p>
          <a:p>
            <a:r>
              <a:rPr lang="en-US" sz="1600" dirty="0" err="1" smtClean="0"/>
              <a:t>PhR</a:t>
            </a:r>
            <a:r>
              <a:rPr lang="en-US" sz="1600" dirty="0"/>
              <a:t> </a:t>
            </a:r>
            <a:r>
              <a:rPr lang="en-US" sz="1600" dirty="0" smtClean="0"/>
              <a:t>- phase-retarding </a:t>
            </a:r>
            <a:r>
              <a:rPr lang="en-US" sz="1600" dirty="0"/>
              <a:t>wave plate</a:t>
            </a:r>
          </a:p>
          <a:p>
            <a:r>
              <a:rPr lang="en-US" sz="1600" dirty="0" smtClean="0"/>
              <a:t>BPD - balanced </a:t>
            </a:r>
            <a:r>
              <a:rPr lang="en-US" sz="1600" dirty="0"/>
              <a:t>photodetector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Setup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Development </a:t>
            </a:r>
            <a:r>
              <a:rPr lang="en-US" sz="3200" dirty="0" smtClean="0">
                <a:solidFill>
                  <a:schemeClr val="bg1"/>
                </a:solidFill>
              </a:rPr>
              <a:t>of Squeezing in </a:t>
            </a:r>
            <a:r>
              <a:rPr lang="en-US" sz="3200" smtClean="0">
                <a:solidFill>
                  <a:schemeClr val="bg1"/>
                </a:solidFill>
              </a:rPr>
              <a:t>atomic vapors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68" y="1372153"/>
            <a:ext cx="7365732" cy="4903319"/>
          </a:xfrm>
        </p:spPr>
      </p:pic>
    </p:spTree>
    <p:extLst>
      <p:ext uri="{BB962C8B-B14F-4D97-AF65-F5344CB8AC3E}">
        <p14:creationId xmlns:p14="http://schemas.microsoft.com/office/powerpoint/2010/main" val="37205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6" y="2040988"/>
            <a:ext cx="3631727" cy="1891398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36" y="1753322"/>
            <a:ext cx="4786595" cy="3227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171" y="4571892"/>
            <a:ext cx="3859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Expansion caused by Self-defocusing is irrelevant  to squeezing amount.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Self-(de)focusing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35171" y="6167480"/>
            <a:ext cx="69723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Mi Zhang, Joseph Soultanis, Irina Novikova, and Eugeniy E. </a:t>
            </a:r>
            <a:r>
              <a:rPr lang="en-US" sz="1350" dirty="0" smtClean="0"/>
              <a:t>Mikhailov, Optics </a:t>
            </a:r>
            <a:r>
              <a:rPr lang="en-US" sz="1350" dirty="0"/>
              <a:t>Letters, Vol. 38, Issue 22, pp. 4833-4836 (2013)</a:t>
            </a:r>
          </a:p>
        </p:txBody>
      </p:sp>
    </p:spTree>
    <p:extLst>
      <p:ext uri="{BB962C8B-B14F-4D97-AF65-F5344CB8AC3E}">
        <p14:creationId xmlns:p14="http://schemas.microsoft.com/office/powerpoint/2010/main" val="42639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08" y="6079049"/>
            <a:ext cx="7486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C. F. McCormick, V. Boyer, E. </a:t>
            </a:r>
            <a:r>
              <a:rPr lang="en-US" sz="1350" dirty="0" err="1"/>
              <a:t>Arimondo</a:t>
            </a:r>
            <a:r>
              <a:rPr lang="en-US" sz="1350" dirty="0"/>
              <a:t>, and P. D. </a:t>
            </a:r>
            <a:r>
              <a:rPr lang="en-US" sz="1350" dirty="0" smtClean="0"/>
              <a:t>Lett, Optics </a:t>
            </a:r>
            <a:r>
              <a:rPr lang="en-US" sz="1350" dirty="0"/>
              <a:t>Letters, Vol. 32, Issue 2, pp. 178-180 (2007)</a:t>
            </a:r>
          </a:p>
          <a:p>
            <a:r>
              <a:rPr lang="en-US" sz="1350" dirty="0"/>
              <a:t>V. Boyer, A. M. Marino, and P. D. Lett, Phys. Rev. Lett. 100, </a:t>
            </a:r>
            <a:r>
              <a:rPr lang="en-US" sz="1350" dirty="0" smtClean="0"/>
              <a:t>143601 (2008)</a:t>
            </a:r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1" y="1067094"/>
            <a:ext cx="4987089" cy="171431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00075"/>
          </a:xfrm>
          <a:prstGeom prst="rect">
            <a:avLst/>
          </a:prstGeom>
          <a:solidFill>
            <a:srgbClr val="009A4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Spatial structure of beam after interaction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8" y="3336325"/>
            <a:ext cx="4155908" cy="1901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0" y="2444907"/>
            <a:ext cx="3048425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4506</TotalTime>
  <Words>454</Words>
  <Application>Microsoft Office PowerPoint</Application>
  <PresentationFormat>On-screen Show (4:3)</PresentationFormat>
  <Paragraphs>75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Cambria Math</vt:lpstr>
      <vt:lpstr>Calibri Light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Morpheus</dc:creator>
  <cp:lastModifiedBy>Morpheus</cp:lastModifiedBy>
  <cp:revision>153</cp:revision>
  <dcterms:created xsi:type="dcterms:W3CDTF">2015-01-30T16:21:09Z</dcterms:created>
  <dcterms:modified xsi:type="dcterms:W3CDTF">2015-02-10T16:08:43Z</dcterms:modified>
</cp:coreProperties>
</file>